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sldIdLst>
    <p:sldId id="256" r:id="rId5"/>
    <p:sldId id="281" r:id="rId6"/>
    <p:sldId id="258" r:id="rId7"/>
    <p:sldId id="259" r:id="rId8"/>
    <p:sldId id="261" r:id="rId9"/>
    <p:sldId id="262" r:id="rId10"/>
    <p:sldId id="278" r:id="rId11"/>
    <p:sldId id="282" r:id="rId12"/>
    <p:sldId id="284" r:id="rId13"/>
    <p:sldId id="263" r:id="rId14"/>
    <p:sldId id="266" r:id="rId15"/>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Muli Extra Light Bold" panose="020B0604020202020204" charset="0"/>
      <p:regular r:id="rId20"/>
    </p:embeddedFont>
    <p:embeddedFont>
      <p:font typeface="Muli Regular Bold"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00"/>
    <a:srgbClr val="008290"/>
    <a:srgbClr val="00A7B8"/>
    <a:srgbClr val="5BEEA7"/>
    <a:srgbClr val="4608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autoAdjust="0"/>
    <p:restoredTop sz="94597" autoAdjust="0"/>
  </p:normalViewPr>
  <p:slideViewPr>
    <p:cSldViewPr>
      <p:cViewPr varScale="1">
        <p:scale>
          <a:sx n="54" d="100"/>
          <a:sy n="54" d="100"/>
        </p:scale>
        <p:origin x="754"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font" Target="fonts/font6.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jpg>
</file>

<file path=ppt/media/image2.png>
</file>

<file path=ppt/media/image3.jpeg>
</file>

<file path=ppt/media/image4.jpg>
</file>

<file path=ppt/media/image5.png>
</file>

<file path=ppt/media/image6.svg>
</file>

<file path=ppt/media/image7.jpe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7.xml"/><Relationship Id="rId4" Type="http://schemas.openxmlformats.org/officeDocument/2006/relationships/image" Target="../media/image15.jpg"/></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3" name="TextBox 2"/>
          <p:cNvSpPr txBox="1"/>
          <p:nvPr/>
        </p:nvSpPr>
        <p:spPr>
          <a:xfrm>
            <a:off x="11887200" y="9276335"/>
            <a:ext cx="7696200" cy="860557"/>
          </a:xfrm>
          <a:prstGeom prst="rect">
            <a:avLst/>
          </a:prstGeom>
        </p:spPr>
        <p:txBody>
          <a:bodyPr wrap="square" lIns="0" tIns="0" rIns="0" bIns="0" rtlCol="0" anchor="t">
            <a:spAutoFit/>
          </a:bodyPr>
          <a:lstStyle/>
          <a:p>
            <a:pPr>
              <a:lnSpc>
                <a:spcPts val="7800"/>
              </a:lnSpc>
            </a:pPr>
            <a:r>
              <a:rPr lang="es-CO" sz="3600" dirty="0" err="1">
                <a:solidFill>
                  <a:schemeClr val="bg1"/>
                </a:solidFill>
                <a:latin typeface="Muli Regular Bold"/>
              </a:rPr>
              <a:t>An</a:t>
            </a:r>
            <a:r>
              <a:rPr lang="es-ES" sz="3600" dirty="0">
                <a:solidFill>
                  <a:schemeClr val="bg1"/>
                </a:solidFill>
                <a:latin typeface="Muli Regular Bold"/>
              </a:rPr>
              <a:t>álisis Exploratorio de datos</a:t>
            </a:r>
            <a:endParaRPr lang="es-CO" sz="3600" dirty="0">
              <a:solidFill>
                <a:schemeClr val="bg1"/>
              </a:solidFill>
              <a:latin typeface="Muli Regular Bold"/>
            </a:endParaRPr>
          </a:p>
        </p:txBody>
      </p:sp>
      <p:pic>
        <p:nvPicPr>
          <p:cNvPr id="4" name="Imagen 3"/>
          <p:cNvPicPr>
            <a:picLocks noChangeAspect="1"/>
          </p:cNvPicPr>
          <p:nvPr/>
        </p:nvPicPr>
        <p:blipFill rotWithShape="1">
          <a:blip r:embed="rId3" cstate="print">
            <a:extLst>
              <a:ext uri="{28A0092B-C50C-407E-A947-70E740481C1C}">
                <a14:useLocalDpi xmlns:a14="http://schemas.microsoft.com/office/drawing/2010/main" val="0"/>
              </a:ext>
            </a:extLst>
          </a:blip>
          <a:srcRect t="1" r="51114" b="-10001"/>
          <a:stretch/>
        </p:blipFill>
        <p:spPr>
          <a:xfrm>
            <a:off x="457200" y="342901"/>
            <a:ext cx="3276600" cy="8381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60471" y="-13595"/>
            <a:ext cx="7527529" cy="5022273"/>
          </a:xfrm>
          <a:prstGeom prst="rect">
            <a:avLst/>
          </a:prstGeom>
        </p:spPr>
      </p:pic>
      <p:sp>
        <p:nvSpPr>
          <p:cNvPr id="6" name="AutoShape 6"/>
          <p:cNvSpPr/>
          <p:nvPr/>
        </p:nvSpPr>
        <p:spPr>
          <a:xfrm>
            <a:off x="-28575" y="4749633"/>
            <a:ext cx="6125494" cy="5537368"/>
          </a:xfrm>
          <a:prstGeom prst="rect">
            <a:avLst/>
          </a:prstGeom>
          <a:solidFill>
            <a:schemeClr val="tx2"/>
          </a:solidFill>
        </p:spPr>
        <p:txBody>
          <a:bodyPr/>
          <a:lstStyle/>
          <a:p>
            <a:endParaRPr lang="es-CO"/>
          </a:p>
        </p:txBody>
      </p:sp>
      <p:sp>
        <p:nvSpPr>
          <p:cNvPr id="8" name="TextBox 8"/>
          <p:cNvSpPr txBox="1"/>
          <p:nvPr/>
        </p:nvSpPr>
        <p:spPr>
          <a:xfrm>
            <a:off x="455693" y="7051234"/>
            <a:ext cx="5004101" cy="934166"/>
          </a:xfrm>
          <a:prstGeom prst="rect">
            <a:avLst/>
          </a:prstGeom>
        </p:spPr>
        <p:txBody>
          <a:bodyPr wrap="square" lIns="0" tIns="0" rIns="0" bIns="0" rtlCol="0" anchor="t">
            <a:spAutoFit/>
          </a:bodyPr>
          <a:lstStyle/>
          <a:p>
            <a:pPr algn="ctr">
              <a:lnSpc>
                <a:spcPts val="7800"/>
              </a:lnSpc>
            </a:pPr>
            <a:r>
              <a:rPr lang="es-CO" sz="6000">
                <a:solidFill>
                  <a:srgbClr val="F8F8F8"/>
                </a:solidFill>
                <a:latin typeface="Muli Regular Bold"/>
              </a:rPr>
              <a:t>Conclusiones</a:t>
            </a:r>
          </a:p>
        </p:txBody>
      </p:sp>
      <p:pic>
        <p:nvPicPr>
          <p:cNvPr id="12" name="Imagen 11"/>
          <p:cNvPicPr>
            <a:picLocks noChangeAspect="1"/>
          </p:cNvPicPr>
          <p:nvPr/>
        </p:nvPicPr>
        <p:blipFill rotWithShape="1">
          <a:blip r:embed="rId3">
            <a:extLst>
              <a:ext uri="{28A0092B-C50C-407E-A947-70E740481C1C}">
                <a14:useLocalDpi xmlns:a14="http://schemas.microsoft.com/office/drawing/2010/main" val="0"/>
              </a:ext>
            </a:extLst>
          </a:blip>
          <a:srcRect l="25313"/>
          <a:stretch/>
        </p:blipFill>
        <p:spPr>
          <a:xfrm>
            <a:off x="-56284" y="-13595"/>
            <a:ext cx="5646574" cy="5008677"/>
          </a:xfrm>
          <a:prstGeom prst="rect">
            <a:avLst/>
          </a:prstGeom>
        </p:spPr>
      </p:pic>
      <p:pic>
        <p:nvPicPr>
          <p:cNvPr id="4" name="Imagen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24400" y="-13596"/>
            <a:ext cx="7507152" cy="5008678"/>
          </a:xfrm>
          <a:prstGeom prst="rect">
            <a:avLst/>
          </a:prstGeom>
        </p:spPr>
      </p:pic>
      <p:grpSp>
        <p:nvGrpSpPr>
          <p:cNvPr id="10" name="Group 10"/>
          <p:cNvGrpSpPr>
            <a:grpSpLocks noChangeAspect="1"/>
          </p:cNvGrpSpPr>
          <p:nvPr/>
        </p:nvGrpSpPr>
        <p:grpSpPr>
          <a:xfrm>
            <a:off x="4932577" y="4437519"/>
            <a:ext cx="1054435" cy="1054435"/>
            <a:chOff x="0" y="0"/>
            <a:chExt cx="1708150" cy="1708150"/>
          </a:xfrm>
        </p:grpSpPr>
        <p:sp>
          <p:nvSpPr>
            <p:cNvPr id="11" name="Freeform 11"/>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C00000"/>
            </a:solidFill>
          </p:spPr>
          <p:txBody>
            <a:bodyPr/>
            <a:lstStyle/>
            <a:p>
              <a:endParaRPr lang="es-CO"/>
            </a:p>
          </p:txBody>
        </p:sp>
      </p:grpSp>
      <p:sp>
        <p:nvSpPr>
          <p:cNvPr id="3" name="TextBox 7">
            <a:extLst>
              <a:ext uri="{FF2B5EF4-FFF2-40B4-BE49-F238E27FC236}">
                <a16:creationId xmlns:a16="http://schemas.microsoft.com/office/drawing/2014/main" id="{9EB7D056-3107-C096-83D8-9B57DF6F1C0F}"/>
              </a:ext>
            </a:extLst>
          </p:cNvPr>
          <p:cNvSpPr txBox="1"/>
          <p:nvPr/>
        </p:nvSpPr>
        <p:spPr>
          <a:xfrm>
            <a:off x="6581187" y="5676900"/>
            <a:ext cx="10608374" cy="3275320"/>
          </a:xfrm>
          <a:prstGeom prst="rect">
            <a:avLst/>
          </a:prstGeom>
        </p:spPr>
        <p:txBody>
          <a:bodyPr wrap="square" lIns="0" tIns="0" rIns="0" bIns="0" rtlCol="0" anchor="t">
            <a:spAutoFit/>
          </a:bodyPr>
          <a:lstStyle/>
          <a:p>
            <a:pPr marL="571500" indent="-571500" algn="just">
              <a:lnSpc>
                <a:spcPct val="150000"/>
              </a:lnSpc>
              <a:buFont typeface="Arial" panose="020B0604020202020204" pitchFamily="34" charset="0"/>
              <a:buChar char="•"/>
            </a:pPr>
            <a:r>
              <a:rPr lang="es-MX" dirty="0">
                <a:solidFill>
                  <a:srgbClr val="000000"/>
                </a:solidFill>
                <a:latin typeface="Muli Extra Light Bold"/>
              </a:rPr>
              <a:t>El tiempo promedio de duración de despacho de alcohol es de 36.579222 minutos y el promedio de volúmenes despachados es de 11058.528123 Galones</a:t>
            </a:r>
          </a:p>
          <a:p>
            <a:pPr marL="571500" indent="-571500">
              <a:lnSpc>
                <a:spcPct val="150000"/>
              </a:lnSpc>
              <a:buFont typeface="Arial" panose="020B0604020202020204" pitchFamily="34" charset="0"/>
              <a:buChar char="•"/>
            </a:pPr>
            <a:r>
              <a:rPr lang="es-MX" dirty="0">
                <a:solidFill>
                  <a:srgbClr val="000000"/>
                </a:solidFill>
                <a:latin typeface="Muli Extra Light Bold"/>
              </a:rPr>
              <a:t>Como conclusión de nuestro Objetivo de análisis exploratorio, se puede afirmar que no hay relación directa entre la duración del despacho y el volumen despachado y tampoco entre este tiempo y el brazo por el cual se realizó el cargue del producto, sin embargo esta ultima relación esta sesgada debido a un posible fallo en el sistema de almacenamiento de la data que carga todos los despachos como si fueran realizados por el brazo número 1, esto se le comunicará al cliente para realizar las respectivas correcciones. </a:t>
            </a:r>
            <a:endParaRPr lang="en-US" dirty="0">
              <a:solidFill>
                <a:srgbClr val="000000"/>
              </a:solidFill>
              <a:latin typeface="Muli Extra Light 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3" name="TextBox 3"/>
          <p:cNvSpPr txBox="1"/>
          <p:nvPr/>
        </p:nvSpPr>
        <p:spPr>
          <a:xfrm>
            <a:off x="12338448" y="4126320"/>
            <a:ext cx="4920852" cy="1967684"/>
          </a:xfrm>
          <a:prstGeom prst="rect">
            <a:avLst/>
          </a:prstGeom>
        </p:spPr>
        <p:txBody>
          <a:bodyPr lIns="0" tIns="0" rIns="0" bIns="0" rtlCol="0" anchor="t">
            <a:spAutoFit/>
          </a:bodyPr>
          <a:lstStyle/>
          <a:p>
            <a:pPr algn="ctr">
              <a:lnSpc>
                <a:spcPts val="7800"/>
              </a:lnSpc>
            </a:pPr>
            <a:r>
              <a:rPr lang="en-US" sz="6000">
                <a:solidFill>
                  <a:srgbClr val="F8F8F8"/>
                </a:solidFill>
                <a:latin typeface="Muli Regular Bold"/>
              </a:rPr>
              <a:t>¡Muchas</a:t>
            </a:r>
          </a:p>
          <a:p>
            <a:pPr algn="ctr">
              <a:lnSpc>
                <a:spcPts val="7800"/>
              </a:lnSpc>
            </a:pPr>
            <a:r>
              <a:rPr lang="en-US" sz="6000">
                <a:solidFill>
                  <a:srgbClr val="F8F8F8"/>
                </a:solidFill>
                <a:latin typeface="Muli Regular Bold"/>
              </a:rPr>
              <a:t>Gracias!</a:t>
            </a:r>
          </a:p>
        </p:txBody>
      </p:sp>
      <p:pic>
        <p:nvPicPr>
          <p:cNvPr id="2" name="Imagen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046607" y="8572500"/>
            <a:ext cx="4251969" cy="975362"/>
          </a:xfrm>
          <a:prstGeom prst="rect">
            <a:avLst/>
          </a:prstGeom>
        </p:spPr>
      </p:pic>
      <p:pic>
        <p:nvPicPr>
          <p:cNvPr id="4" name="Imagen 3"/>
          <p:cNvPicPr>
            <a:picLocks noChangeAspect="1"/>
          </p:cNvPicPr>
          <p:nvPr/>
        </p:nvPicPr>
        <p:blipFill rotWithShape="1">
          <a:blip r:embed="rId3">
            <a:extLst>
              <a:ext uri="{28A0092B-C50C-407E-A947-70E740481C1C}">
                <a14:useLocalDpi xmlns:a14="http://schemas.microsoft.com/office/drawing/2010/main" val="0"/>
              </a:ext>
            </a:extLst>
          </a:blip>
          <a:srcRect l="10859" r="12637"/>
          <a:stretch/>
        </p:blipFill>
        <p:spPr>
          <a:xfrm>
            <a:off x="0" y="-10391"/>
            <a:ext cx="11811000" cy="10297391"/>
          </a:xfrm>
          <a:prstGeom prst="rect">
            <a:avLst/>
          </a:prstGeom>
        </p:spPr>
      </p:pic>
      <p:grpSp>
        <p:nvGrpSpPr>
          <p:cNvPr id="6" name="Group 2"/>
          <p:cNvGrpSpPr>
            <a:grpSpLocks noChangeAspect="1"/>
          </p:cNvGrpSpPr>
          <p:nvPr/>
        </p:nvGrpSpPr>
        <p:grpSpPr>
          <a:xfrm>
            <a:off x="3581400" y="8436266"/>
            <a:ext cx="3701468" cy="3701468"/>
            <a:chOff x="0" y="0"/>
            <a:chExt cx="1708150" cy="1708150"/>
          </a:xfrm>
          <a:solidFill>
            <a:srgbClr val="C00000"/>
          </a:solidFill>
        </p:grpSpPr>
        <p:sp>
          <p:nvSpPr>
            <p:cNvPr id="9" name="Freeform 3"/>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grpFill/>
          </p:spPr>
          <p:txBody>
            <a:bodyPr/>
            <a:lstStyle/>
            <a:p>
              <a:endParaRPr lang="es-CO"/>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9047027" cy="4257349"/>
          </a:xfrm>
          <a:prstGeom prst="rect">
            <a:avLst/>
          </a:prstGeom>
          <a:solidFill>
            <a:schemeClr val="tx2"/>
          </a:solidFill>
        </p:spPr>
        <p:txBody>
          <a:bodyPr/>
          <a:lstStyle/>
          <a:p>
            <a:endParaRPr lang="es-CO"/>
          </a:p>
        </p:txBody>
      </p:sp>
      <p:sp>
        <p:nvSpPr>
          <p:cNvPr id="5" name="TextBox 5"/>
          <p:cNvSpPr txBox="1"/>
          <p:nvPr/>
        </p:nvSpPr>
        <p:spPr>
          <a:xfrm>
            <a:off x="3124200" y="1866900"/>
            <a:ext cx="7864866" cy="934166"/>
          </a:xfrm>
          <a:prstGeom prst="rect">
            <a:avLst/>
          </a:prstGeom>
        </p:spPr>
        <p:txBody>
          <a:bodyPr lIns="0" tIns="0" rIns="0" bIns="0" rtlCol="0" anchor="t">
            <a:spAutoFit/>
          </a:bodyPr>
          <a:lstStyle/>
          <a:p>
            <a:pPr>
              <a:lnSpc>
                <a:spcPts val="7800"/>
              </a:lnSpc>
            </a:pPr>
            <a:r>
              <a:rPr lang="es-CO" sz="6000" dirty="0">
                <a:solidFill>
                  <a:schemeClr val="bg1"/>
                </a:solidFill>
                <a:latin typeface="Muli Regular Bold"/>
              </a:rPr>
              <a:t>Agenda</a:t>
            </a:r>
          </a:p>
        </p:txBody>
      </p:sp>
      <p:sp>
        <p:nvSpPr>
          <p:cNvPr id="7" name="TextBox 7"/>
          <p:cNvSpPr txBox="1"/>
          <p:nvPr/>
        </p:nvSpPr>
        <p:spPr>
          <a:xfrm>
            <a:off x="11429074" y="2223675"/>
            <a:ext cx="6401726" cy="5062411"/>
          </a:xfrm>
          <a:prstGeom prst="rect">
            <a:avLst/>
          </a:prstGeom>
        </p:spPr>
        <p:txBody>
          <a:bodyPr wrap="square" lIns="0" tIns="0" rIns="0" bIns="0" rtlCol="0" anchor="t">
            <a:spAutoFit/>
          </a:bodyPr>
          <a:lstStyle/>
          <a:p>
            <a:pPr marL="571500" indent="-571500">
              <a:lnSpc>
                <a:spcPct val="150000"/>
              </a:lnSpc>
              <a:buFont typeface="Arial" panose="020B0604020202020204" pitchFamily="34" charset="0"/>
              <a:buChar char="•"/>
            </a:pPr>
            <a:r>
              <a:rPr lang="es-CO" sz="3600" dirty="0">
                <a:solidFill>
                  <a:srgbClr val="000000"/>
                </a:solidFill>
                <a:latin typeface="Muli Extra Light Bold" panose="020B0604020202020204" charset="0"/>
              </a:rPr>
              <a:t>Contexto</a:t>
            </a:r>
            <a:r>
              <a:rPr lang="en-US" sz="3600" dirty="0">
                <a:solidFill>
                  <a:srgbClr val="000000"/>
                </a:solidFill>
                <a:latin typeface="Muli Extra Light Bold" panose="020B0604020202020204" charset="0"/>
              </a:rPr>
              <a:t> del </a:t>
            </a:r>
            <a:r>
              <a:rPr lang="es-CO" sz="3600" dirty="0">
                <a:solidFill>
                  <a:srgbClr val="000000"/>
                </a:solidFill>
                <a:latin typeface="Muli Extra Light Bold" panose="020B0604020202020204" charset="0"/>
              </a:rPr>
              <a:t>Negocio</a:t>
            </a:r>
          </a:p>
          <a:p>
            <a:pPr marL="571500" indent="-571500" algn="just">
              <a:lnSpc>
                <a:spcPct val="150000"/>
              </a:lnSpc>
              <a:buFont typeface="Arial" panose="020B0604020202020204" pitchFamily="34" charset="0"/>
              <a:buChar char="•"/>
            </a:pPr>
            <a:r>
              <a:rPr lang="en-US" sz="3600" dirty="0">
                <a:solidFill>
                  <a:srgbClr val="000000"/>
                </a:solidFill>
                <a:latin typeface="Muli Extra Light Bold" panose="020B0604020202020204" charset="0"/>
              </a:rPr>
              <a:t>SMART Question</a:t>
            </a:r>
          </a:p>
          <a:p>
            <a:pPr marL="571500" indent="-571500">
              <a:lnSpc>
                <a:spcPct val="150000"/>
              </a:lnSpc>
              <a:buFont typeface="Arial" panose="020B0604020202020204" pitchFamily="34" charset="0"/>
              <a:buChar char="•"/>
            </a:pPr>
            <a:r>
              <a:rPr lang="es-CO" sz="3600" dirty="0">
                <a:solidFill>
                  <a:srgbClr val="000000"/>
                </a:solidFill>
                <a:latin typeface="Muli Extra Light Bold" panose="020B0604020202020204" charset="0"/>
              </a:rPr>
              <a:t>Recolección</a:t>
            </a:r>
            <a:r>
              <a:rPr lang="en-US" sz="3600" dirty="0">
                <a:solidFill>
                  <a:srgbClr val="000000"/>
                </a:solidFill>
                <a:latin typeface="Muli Extra Light Bold" panose="020B0604020202020204" charset="0"/>
              </a:rPr>
              <a:t> de Datos</a:t>
            </a:r>
          </a:p>
          <a:p>
            <a:pPr marL="571500" indent="-571500">
              <a:lnSpc>
                <a:spcPct val="150000"/>
              </a:lnSpc>
              <a:buFont typeface="Arial" panose="020B0604020202020204" pitchFamily="34" charset="0"/>
              <a:buChar char="•"/>
            </a:pPr>
            <a:r>
              <a:rPr lang="es-CO" sz="3600" dirty="0">
                <a:solidFill>
                  <a:srgbClr val="000000"/>
                </a:solidFill>
                <a:latin typeface="Muli Extra Light Bold" panose="020B0604020202020204" charset="0"/>
              </a:rPr>
              <a:t>Limpieza</a:t>
            </a:r>
            <a:r>
              <a:rPr lang="en-US" sz="3600" dirty="0">
                <a:solidFill>
                  <a:srgbClr val="000000"/>
                </a:solidFill>
                <a:latin typeface="Muli Extra Light Bold" panose="020B0604020202020204" charset="0"/>
              </a:rPr>
              <a:t> de Información</a:t>
            </a:r>
          </a:p>
          <a:p>
            <a:pPr marL="571500" indent="-571500">
              <a:lnSpc>
                <a:spcPct val="150000"/>
              </a:lnSpc>
              <a:buFont typeface="Arial" panose="020B0604020202020204" pitchFamily="34" charset="0"/>
              <a:buChar char="•"/>
            </a:pPr>
            <a:r>
              <a:rPr lang="es-CO" sz="3600" dirty="0">
                <a:solidFill>
                  <a:srgbClr val="000000"/>
                </a:solidFill>
                <a:latin typeface="Muli Extra Light Bold" panose="020B0604020202020204" charset="0"/>
              </a:rPr>
              <a:t>Análisis</a:t>
            </a:r>
            <a:r>
              <a:rPr lang="en-US" sz="3600" dirty="0">
                <a:solidFill>
                  <a:srgbClr val="000000"/>
                </a:solidFill>
                <a:latin typeface="Muli Extra Light Bold" panose="020B0604020202020204" charset="0"/>
              </a:rPr>
              <a:t> de Información</a:t>
            </a:r>
          </a:p>
          <a:p>
            <a:pPr marL="571500" indent="-571500">
              <a:lnSpc>
                <a:spcPct val="150000"/>
              </a:lnSpc>
              <a:buFont typeface="Arial" panose="020B0604020202020204" pitchFamily="34" charset="0"/>
              <a:buChar char="•"/>
            </a:pPr>
            <a:r>
              <a:rPr lang="es-CO" sz="3600" dirty="0">
                <a:solidFill>
                  <a:srgbClr val="000000"/>
                </a:solidFill>
                <a:latin typeface="Muli Extra Light Bold" panose="020B0604020202020204" charset="0"/>
              </a:rPr>
              <a:t>Conclusiones</a:t>
            </a:r>
          </a:p>
        </p:txBody>
      </p:sp>
      <p:pic>
        <p:nvPicPr>
          <p:cNvPr id="1030" name="Picture 6" descr="mujeres de negocios estudiando gráficos y diagramas en el cierre de tabletas digitales - data analysis and news fotografías e imágenes de stock">
            <a:extLst>
              <a:ext uri="{FF2B5EF4-FFF2-40B4-BE49-F238E27FC236}">
                <a16:creationId xmlns:a16="http://schemas.microsoft.com/office/drawing/2014/main" id="{82E74262-6BDD-4C0D-A3D9-EA8BEF796A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24" y="4257349"/>
            <a:ext cx="9047027" cy="6031351"/>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8"/>
          <p:cNvGrpSpPr>
            <a:grpSpLocks noChangeAspect="1"/>
          </p:cNvGrpSpPr>
          <p:nvPr/>
        </p:nvGrpSpPr>
        <p:grpSpPr>
          <a:xfrm>
            <a:off x="8584277" y="3988043"/>
            <a:ext cx="1289947" cy="1155457"/>
            <a:chOff x="0" y="0"/>
            <a:chExt cx="1708150" cy="1708150"/>
          </a:xfrm>
        </p:grpSpPr>
        <p:sp>
          <p:nvSpPr>
            <p:cNvPr id="9" name="Freeform 9"/>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C00000">
                <a:alpha val="90000"/>
              </a:srgbClr>
            </a:solidFill>
          </p:spPr>
          <p:txBody>
            <a:bodyPr/>
            <a:lstStyle/>
            <a:p>
              <a:endParaRPr lang="es-CO"/>
            </a:p>
          </p:txBody>
        </p:sp>
      </p:grpSp>
    </p:spTree>
    <p:extLst>
      <p:ext uri="{BB962C8B-B14F-4D97-AF65-F5344CB8AC3E}">
        <p14:creationId xmlns:p14="http://schemas.microsoft.com/office/powerpoint/2010/main" val="1054440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0" y="0"/>
            <a:ext cx="6858000" cy="10287000"/>
          </a:xfrm>
          <a:prstGeom prst="rect">
            <a:avLst/>
          </a:prstGeom>
        </p:spPr>
      </p:pic>
      <p:sp>
        <p:nvSpPr>
          <p:cNvPr id="2" name="AutoShape 2"/>
          <p:cNvSpPr/>
          <p:nvPr/>
        </p:nvSpPr>
        <p:spPr>
          <a:xfrm>
            <a:off x="0" y="0"/>
            <a:ext cx="11469432" cy="4008739"/>
          </a:xfrm>
          <a:prstGeom prst="rect">
            <a:avLst/>
          </a:prstGeom>
          <a:solidFill>
            <a:schemeClr val="tx2"/>
          </a:solidFill>
          <a:ln>
            <a:noFill/>
          </a:ln>
        </p:spPr>
        <p:txBody>
          <a:bodyPr/>
          <a:lstStyle/>
          <a:p>
            <a:endParaRPr lang="es-CO"/>
          </a:p>
        </p:txBody>
      </p:sp>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919744" y="7918744"/>
            <a:ext cx="2368256" cy="2368256"/>
          </a:xfrm>
          <a:prstGeom prst="rect">
            <a:avLst/>
          </a:prstGeom>
        </p:spPr>
      </p:pic>
      <p:grpSp>
        <p:nvGrpSpPr>
          <p:cNvPr id="5" name="Group 5"/>
          <p:cNvGrpSpPr>
            <a:grpSpLocks noChangeAspect="1"/>
          </p:cNvGrpSpPr>
          <p:nvPr/>
        </p:nvGrpSpPr>
        <p:grpSpPr>
          <a:xfrm>
            <a:off x="10942214" y="1409727"/>
            <a:ext cx="1054435" cy="1054435"/>
            <a:chOff x="0" y="0"/>
            <a:chExt cx="1708150" cy="1708150"/>
          </a:xfrm>
          <a:solidFill>
            <a:srgbClr val="800000"/>
          </a:solidFill>
        </p:grpSpPr>
        <p:sp>
          <p:nvSpPr>
            <p:cNvPr id="6" name="Freeform 6"/>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grpFill/>
          </p:spPr>
          <p:txBody>
            <a:bodyPr/>
            <a:lstStyle/>
            <a:p>
              <a:endParaRPr lang="es-CO"/>
            </a:p>
          </p:txBody>
        </p:sp>
      </p:grpSp>
      <p:sp>
        <p:nvSpPr>
          <p:cNvPr id="7" name="TextBox 7"/>
          <p:cNvSpPr txBox="1"/>
          <p:nvPr/>
        </p:nvSpPr>
        <p:spPr>
          <a:xfrm>
            <a:off x="1028700" y="1481492"/>
            <a:ext cx="8115300" cy="934166"/>
          </a:xfrm>
          <a:prstGeom prst="rect">
            <a:avLst/>
          </a:prstGeom>
        </p:spPr>
        <p:txBody>
          <a:bodyPr lIns="0" tIns="0" rIns="0" bIns="0" rtlCol="0" anchor="t">
            <a:spAutoFit/>
          </a:bodyPr>
          <a:lstStyle/>
          <a:p>
            <a:pPr>
              <a:lnSpc>
                <a:spcPts val="7800"/>
              </a:lnSpc>
            </a:pPr>
            <a:r>
              <a:rPr lang="es-CO" sz="6000" dirty="0">
                <a:solidFill>
                  <a:srgbClr val="F8F8F8"/>
                </a:solidFill>
                <a:latin typeface="Muli Regular Bold"/>
              </a:rPr>
              <a:t>Contexto</a:t>
            </a:r>
            <a:r>
              <a:rPr lang="en-US" sz="6000" dirty="0">
                <a:solidFill>
                  <a:srgbClr val="F8F8F8"/>
                </a:solidFill>
                <a:latin typeface="Muli Regular Bold"/>
              </a:rPr>
              <a:t> del </a:t>
            </a:r>
            <a:r>
              <a:rPr lang="es-CO" sz="6000">
                <a:solidFill>
                  <a:srgbClr val="F8F8F8"/>
                </a:solidFill>
                <a:latin typeface="Muli Regular Bold"/>
              </a:rPr>
              <a:t>negocio</a:t>
            </a:r>
          </a:p>
        </p:txBody>
      </p:sp>
      <p:sp>
        <p:nvSpPr>
          <p:cNvPr id="9" name="TextBox 9"/>
          <p:cNvSpPr txBox="1"/>
          <p:nvPr/>
        </p:nvSpPr>
        <p:spPr>
          <a:xfrm>
            <a:off x="1069828" y="4985231"/>
            <a:ext cx="8115300" cy="3820277"/>
          </a:xfrm>
          <a:prstGeom prst="rect">
            <a:avLst/>
          </a:prstGeom>
        </p:spPr>
        <p:txBody>
          <a:bodyPr wrap="square" lIns="0" tIns="0" rIns="0" bIns="0" rtlCol="0" anchor="t">
            <a:spAutoFit/>
          </a:bodyPr>
          <a:lstStyle/>
          <a:p>
            <a:pPr algn="just">
              <a:lnSpc>
                <a:spcPts val="2700"/>
              </a:lnSpc>
            </a:pPr>
            <a:r>
              <a:rPr lang="es-MX" sz="3200" dirty="0">
                <a:solidFill>
                  <a:srgbClr val="000000"/>
                </a:solidFill>
                <a:latin typeface="Muli Extra Light Bold"/>
              </a:rPr>
              <a:t>En el valle del Cauca se encuentran ubicadas las destilería</a:t>
            </a:r>
            <a:r>
              <a:rPr lang="es-ES" sz="3200" dirty="0">
                <a:solidFill>
                  <a:srgbClr val="000000"/>
                </a:solidFill>
                <a:latin typeface="Muli Extra Light Bold"/>
              </a:rPr>
              <a:t>s de Alcohol proveniente de la caña mas reconocidas de el país, en una de estas, se busca realizar un análisis para mejorar la eficiencia operativa, buscando encontrar una relación entre el tiempo que tarda en realizarse un despacho de alcohol, el volumen despachado y el brazo por el cual se realiza el cargue de alcohol al vehículo del transportista.</a:t>
            </a:r>
            <a:endParaRPr lang="en-US" sz="3200" dirty="0">
              <a:solidFill>
                <a:srgbClr val="000000"/>
              </a:solidFill>
              <a:latin typeface="Muli Extra Light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extBox 2"/>
          <p:cNvSpPr txBox="1"/>
          <p:nvPr/>
        </p:nvSpPr>
        <p:spPr>
          <a:xfrm>
            <a:off x="1683681" y="2105504"/>
            <a:ext cx="12017951" cy="934166"/>
          </a:xfrm>
          <a:prstGeom prst="rect">
            <a:avLst/>
          </a:prstGeom>
        </p:spPr>
        <p:txBody>
          <a:bodyPr lIns="0" tIns="0" rIns="0" bIns="0" rtlCol="0" anchor="t">
            <a:spAutoFit/>
          </a:bodyPr>
          <a:lstStyle/>
          <a:p>
            <a:pPr>
              <a:lnSpc>
                <a:spcPts val="7800"/>
              </a:lnSpc>
            </a:pPr>
            <a:r>
              <a:rPr lang="en-US" sz="6000" dirty="0">
                <a:solidFill>
                  <a:srgbClr val="F8F8F8"/>
                </a:solidFill>
                <a:latin typeface="Muli Regular Bold"/>
              </a:rPr>
              <a:t>S.M.A.R.T. QUESTION</a:t>
            </a:r>
          </a:p>
        </p:txBody>
      </p:sp>
      <p:sp>
        <p:nvSpPr>
          <p:cNvPr id="3" name="TextBox 3"/>
          <p:cNvSpPr txBox="1"/>
          <p:nvPr/>
        </p:nvSpPr>
        <p:spPr>
          <a:xfrm>
            <a:off x="7037676" y="5095874"/>
            <a:ext cx="8426965" cy="1742785"/>
          </a:xfrm>
          <a:prstGeom prst="rect">
            <a:avLst/>
          </a:prstGeom>
        </p:spPr>
        <p:txBody>
          <a:bodyPr wrap="square" lIns="0" tIns="0" rIns="0" bIns="0" rtlCol="0" anchor="t">
            <a:spAutoFit/>
          </a:bodyPr>
          <a:lstStyle/>
          <a:p>
            <a:pPr>
              <a:lnSpc>
                <a:spcPts val="2700"/>
              </a:lnSpc>
            </a:pPr>
            <a:r>
              <a:rPr lang="es-MX" sz="3200" dirty="0">
                <a:solidFill>
                  <a:srgbClr val="F8F8F8"/>
                </a:solidFill>
                <a:latin typeface="Muli Extra Light Bold"/>
              </a:rPr>
              <a:t>¿Cuál fue la duración promedio de despacho de alcohol, y su relación con el volumen despachado y el brazo por el cuál se realizó el cargue, en los últimos 6 años en la destilería?</a:t>
            </a:r>
            <a:endParaRPr lang="en-US" sz="3200" dirty="0">
              <a:solidFill>
                <a:srgbClr val="F8F8F8"/>
              </a:solidFill>
              <a:latin typeface="Muli Extra Light Bold"/>
            </a:endParaRPr>
          </a:p>
        </p:txBody>
      </p:sp>
      <p:grpSp>
        <p:nvGrpSpPr>
          <p:cNvPr id="6" name="Group 6"/>
          <p:cNvGrpSpPr>
            <a:grpSpLocks noChangeAspect="1"/>
          </p:cNvGrpSpPr>
          <p:nvPr/>
        </p:nvGrpSpPr>
        <p:grpSpPr>
          <a:xfrm>
            <a:off x="15464641" y="2101163"/>
            <a:ext cx="1054435" cy="1054435"/>
            <a:chOff x="0" y="0"/>
            <a:chExt cx="1708150" cy="1708150"/>
          </a:xfrm>
          <a:solidFill>
            <a:srgbClr val="C00000"/>
          </a:solidFill>
        </p:grpSpPr>
        <p:sp>
          <p:nvSpPr>
            <p:cNvPr id="7" name="Freeform 7"/>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grpFill/>
          </p:spPr>
          <p:txBody>
            <a:bodyPr/>
            <a:lstStyle/>
            <a:p>
              <a:endParaRPr lang="es-CO"/>
            </a:p>
          </p:txBody>
        </p:sp>
      </p:grpSp>
      <p:grpSp>
        <p:nvGrpSpPr>
          <p:cNvPr id="8" name="Group 5"/>
          <p:cNvGrpSpPr>
            <a:grpSpLocks noChangeAspect="1"/>
          </p:cNvGrpSpPr>
          <p:nvPr/>
        </p:nvGrpSpPr>
        <p:grpSpPr>
          <a:xfrm>
            <a:off x="-3124200" y="5566682"/>
            <a:ext cx="8185837" cy="8185837"/>
            <a:chOff x="0" y="0"/>
            <a:chExt cx="1708150" cy="1708150"/>
          </a:xfrm>
          <a:solidFill>
            <a:schemeClr val="tx2"/>
          </a:solidFill>
        </p:grpSpPr>
        <p:sp>
          <p:nvSpPr>
            <p:cNvPr id="9" name="Freeform 6"/>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C00000"/>
            </a:solidFill>
          </p:spPr>
          <p:txBody>
            <a:bodyPr/>
            <a:lstStyle/>
            <a:p>
              <a:endParaRPr lang="es-CO"/>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0" y="6029651"/>
            <a:ext cx="9906730" cy="4257349"/>
          </a:xfrm>
          <a:prstGeom prst="rect">
            <a:avLst/>
          </a:prstGeom>
          <a:solidFill>
            <a:schemeClr val="tx2"/>
          </a:solidFill>
        </p:spPr>
        <p:txBody>
          <a:bodyPr/>
          <a:lstStyle/>
          <a:p>
            <a:endParaRPr lang="es-CO"/>
          </a:p>
        </p:txBody>
      </p:sp>
      <p:pic>
        <p:nvPicPr>
          <p:cNvPr id="3" name="Picture 3"/>
          <p:cNvPicPr>
            <a:picLocks noChangeAspect="1"/>
          </p:cNvPicPr>
          <p:nvPr/>
        </p:nvPicPr>
        <p:blipFill>
          <a:blip r:embed="rId2"/>
          <a:srcRect t="1878" b="1878"/>
          <a:stretch>
            <a:fillRect/>
          </a:stretch>
        </p:blipFill>
        <p:spPr>
          <a:xfrm>
            <a:off x="0" y="-18495"/>
            <a:ext cx="9906730" cy="6356373"/>
          </a:xfrm>
          <a:prstGeom prst="rect">
            <a:avLst/>
          </a:prstGeom>
        </p:spPr>
      </p:pic>
      <p:sp>
        <p:nvSpPr>
          <p:cNvPr id="5" name="TextBox 5"/>
          <p:cNvSpPr txBox="1"/>
          <p:nvPr/>
        </p:nvSpPr>
        <p:spPr>
          <a:xfrm>
            <a:off x="1028700" y="7606965"/>
            <a:ext cx="7864866" cy="934166"/>
          </a:xfrm>
          <a:prstGeom prst="rect">
            <a:avLst/>
          </a:prstGeom>
        </p:spPr>
        <p:txBody>
          <a:bodyPr lIns="0" tIns="0" rIns="0" bIns="0" rtlCol="0" anchor="t">
            <a:spAutoFit/>
          </a:bodyPr>
          <a:lstStyle/>
          <a:p>
            <a:pPr algn="ctr">
              <a:lnSpc>
                <a:spcPts val="7800"/>
              </a:lnSpc>
            </a:pPr>
            <a:r>
              <a:rPr lang="es-CO" sz="6000" dirty="0">
                <a:solidFill>
                  <a:srgbClr val="F8F8F8"/>
                </a:solidFill>
                <a:latin typeface="Muli Regular Bold"/>
              </a:rPr>
              <a:t>Recolección</a:t>
            </a:r>
            <a:r>
              <a:rPr lang="en-US" sz="6000" dirty="0">
                <a:solidFill>
                  <a:srgbClr val="F8F8F8"/>
                </a:solidFill>
                <a:latin typeface="Muli Regular Bold"/>
              </a:rPr>
              <a:t> de datos</a:t>
            </a:r>
          </a:p>
        </p:txBody>
      </p:sp>
      <p:sp>
        <p:nvSpPr>
          <p:cNvPr id="7" name="TextBox 7"/>
          <p:cNvSpPr txBox="1"/>
          <p:nvPr/>
        </p:nvSpPr>
        <p:spPr>
          <a:xfrm>
            <a:off x="10551703" y="1170628"/>
            <a:ext cx="6974297" cy="4166525"/>
          </a:xfrm>
          <a:prstGeom prst="rect">
            <a:avLst/>
          </a:prstGeom>
        </p:spPr>
        <p:txBody>
          <a:bodyPr wrap="square" lIns="0" tIns="0" rIns="0" bIns="0" rtlCol="0" anchor="t">
            <a:spAutoFit/>
          </a:bodyPr>
          <a:lstStyle/>
          <a:p>
            <a:pPr>
              <a:lnSpc>
                <a:spcPts val="2700"/>
              </a:lnSpc>
            </a:pPr>
            <a:r>
              <a:rPr lang="es-CO" sz="3200" dirty="0">
                <a:solidFill>
                  <a:srgbClr val="000000"/>
                </a:solidFill>
                <a:latin typeface="Muli Extra Light Bold"/>
              </a:rPr>
              <a:t>La información proviene de una base de datos MS SQL ubicada en un servidor dedicado a almacenamiento de datos que está conectado por red Ethernet al SCADA (Sistema de control y adquisición de datos) , el Sistema de despacho de alcohol ejecuta un Script en </a:t>
            </a:r>
            <a:r>
              <a:rPr lang="es-CO" sz="3200" dirty="0" err="1">
                <a:solidFill>
                  <a:srgbClr val="000000"/>
                </a:solidFill>
                <a:latin typeface="Muli Extra Light Bold"/>
              </a:rPr>
              <a:t>Vba</a:t>
            </a:r>
            <a:r>
              <a:rPr lang="es-CO" sz="3200" dirty="0">
                <a:solidFill>
                  <a:srgbClr val="000000"/>
                </a:solidFill>
                <a:latin typeface="Muli Extra Light Bold"/>
              </a:rPr>
              <a:t> cada vez que se finaliza el llenado de un carrotanque, que escribe en la base de datos la información concerniente a este.</a:t>
            </a:r>
          </a:p>
        </p:txBody>
      </p:sp>
      <p:grpSp>
        <p:nvGrpSpPr>
          <p:cNvPr id="8" name="Group 8"/>
          <p:cNvGrpSpPr>
            <a:grpSpLocks noChangeAspect="1"/>
          </p:cNvGrpSpPr>
          <p:nvPr/>
        </p:nvGrpSpPr>
        <p:grpSpPr>
          <a:xfrm>
            <a:off x="9261756" y="5159561"/>
            <a:ext cx="1289947" cy="1155457"/>
            <a:chOff x="0" y="0"/>
            <a:chExt cx="1708150" cy="1708150"/>
          </a:xfrm>
        </p:grpSpPr>
        <p:sp>
          <p:nvSpPr>
            <p:cNvPr id="9" name="Freeform 9"/>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C00000">
                <a:alpha val="90000"/>
              </a:srgbClr>
            </a:solidFill>
          </p:spPr>
          <p:txBody>
            <a:bodyPr/>
            <a:lstStyle/>
            <a:p>
              <a:endParaRPr lang="es-CO"/>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AutoShape 2"/>
          <p:cNvSpPr/>
          <p:nvPr/>
        </p:nvSpPr>
        <p:spPr>
          <a:xfrm>
            <a:off x="6477000" y="0"/>
            <a:ext cx="11811000" cy="3914430"/>
          </a:xfrm>
          <a:prstGeom prst="rect">
            <a:avLst/>
          </a:prstGeom>
          <a:solidFill>
            <a:schemeClr val="tx2"/>
          </a:solidFill>
        </p:spPr>
        <p:txBody>
          <a:bodyPr/>
          <a:lstStyle/>
          <a:p>
            <a:endParaRPr lang="es-CO"/>
          </a:p>
        </p:txBody>
      </p:sp>
      <p:sp>
        <p:nvSpPr>
          <p:cNvPr id="5" name="TextBox 5"/>
          <p:cNvSpPr txBox="1"/>
          <p:nvPr/>
        </p:nvSpPr>
        <p:spPr>
          <a:xfrm>
            <a:off x="7647648" y="1456327"/>
            <a:ext cx="7009272" cy="1934440"/>
          </a:xfrm>
          <a:prstGeom prst="rect">
            <a:avLst/>
          </a:prstGeom>
        </p:spPr>
        <p:txBody>
          <a:bodyPr lIns="0" tIns="0" rIns="0" bIns="0" rtlCol="0" anchor="t">
            <a:spAutoFit/>
          </a:bodyPr>
          <a:lstStyle/>
          <a:p>
            <a:pPr>
              <a:lnSpc>
                <a:spcPts val="7800"/>
              </a:lnSpc>
            </a:pPr>
            <a:r>
              <a:rPr lang="es-CO" sz="6000" dirty="0">
                <a:solidFill>
                  <a:srgbClr val="F8F8F8"/>
                </a:solidFill>
                <a:latin typeface="Muli Regular Bold"/>
              </a:rPr>
              <a:t>Limpieza de información</a:t>
            </a:r>
          </a:p>
        </p:txBody>
      </p:sp>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82" y="0"/>
            <a:ext cx="6858000" cy="10287000"/>
          </a:xfrm>
          <a:prstGeom prst="rect">
            <a:avLst/>
          </a:prstGeom>
        </p:spPr>
      </p:pic>
      <p:grpSp>
        <p:nvGrpSpPr>
          <p:cNvPr id="8" name="Group 8"/>
          <p:cNvGrpSpPr>
            <a:grpSpLocks noChangeAspect="1"/>
          </p:cNvGrpSpPr>
          <p:nvPr/>
        </p:nvGrpSpPr>
        <p:grpSpPr>
          <a:xfrm>
            <a:off x="6324600" y="1409700"/>
            <a:ext cx="1054435" cy="1054435"/>
            <a:chOff x="0" y="0"/>
            <a:chExt cx="1708150" cy="1708150"/>
          </a:xfrm>
        </p:grpSpPr>
        <p:sp>
          <p:nvSpPr>
            <p:cNvPr id="9" name="Freeform 9"/>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C00000"/>
            </a:solidFill>
          </p:spPr>
          <p:txBody>
            <a:bodyPr/>
            <a:lstStyle/>
            <a:p>
              <a:endParaRPr lang="es-CO"/>
            </a:p>
          </p:txBody>
        </p:sp>
      </p:grpSp>
      <p:sp>
        <p:nvSpPr>
          <p:cNvPr id="4" name="TextBox 7">
            <a:extLst>
              <a:ext uri="{FF2B5EF4-FFF2-40B4-BE49-F238E27FC236}">
                <a16:creationId xmlns:a16="http://schemas.microsoft.com/office/drawing/2014/main" id="{BBBF1DD5-823C-3BF9-FBDC-5871B4318F92}"/>
              </a:ext>
            </a:extLst>
          </p:cNvPr>
          <p:cNvSpPr txBox="1"/>
          <p:nvPr/>
        </p:nvSpPr>
        <p:spPr>
          <a:xfrm>
            <a:off x="7286997" y="5753100"/>
            <a:ext cx="10608374" cy="3639201"/>
          </a:xfrm>
          <a:prstGeom prst="rect">
            <a:avLst/>
          </a:prstGeom>
        </p:spPr>
        <p:txBody>
          <a:bodyPr wrap="square" lIns="0" tIns="0" rIns="0" bIns="0" rtlCol="0" anchor="t">
            <a:spAutoFit/>
          </a:bodyPr>
          <a:lstStyle/>
          <a:p>
            <a:pPr marL="571500" indent="-571500">
              <a:lnSpc>
                <a:spcPct val="150000"/>
              </a:lnSpc>
              <a:buFont typeface="Arial" panose="020B0604020202020204" pitchFamily="34" charset="0"/>
              <a:buChar char="•"/>
            </a:pPr>
            <a:r>
              <a:rPr lang="es-ES" sz="2000" dirty="0">
                <a:solidFill>
                  <a:srgbClr val="000000"/>
                </a:solidFill>
                <a:latin typeface="Muli Extra Light Bold"/>
              </a:rPr>
              <a:t>Compartimentos del carrotanque entre 1 y3</a:t>
            </a:r>
            <a:endParaRPr lang="es-CO" sz="2000" dirty="0">
              <a:solidFill>
                <a:srgbClr val="000000"/>
              </a:solidFill>
              <a:latin typeface="Muli Extra Light Bold"/>
            </a:endParaRPr>
          </a:p>
          <a:p>
            <a:pPr marL="571500" indent="-571500" algn="just">
              <a:lnSpc>
                <a:spcPct val="150000"/>
              </a:lnSpc>
              <a:buFont typeface="Arial" panose="020B0604020202020204" pitchFamily="34" charset="0"/>
              <a:buChar char="•"/>
            </a:pPr>
            <a:r>
              <a:rPr lang="en-US" sz="2000" dirty="0">
                <a:solidFill>
                  <a:srgbClr val="000000"/>
                </a:solidFill>
                <a:latin typeface="Muli Extra Light Bold"/>
              </a:rPr>
              <a:t>Tanques de </a:t>
            </a:r>
            <a:r>
              <a:rPr lang="en-US" sz="2000" dirty="0" err="1">
                <a:solidFill>
                  <a:srgbClr val="000000"/>
                </a:solidFill>
                <a:latin typeface="Muli Extra Light Bold"/>
              </a:rPr>
              <a:t>origen</a:t>
            </a:r>
            <a:r>
              <a:rPr lang="en-US" sz="2000" dirty="0">
                <a:solidFill>
                  <a:srgbClr val="000000"/>
                </a:solidFill>
                <a:latin typeface="Muli Extra Light Bold"/>
              </a:rPr>
              <a:t> de Alcohol 1 y 2</a:t>
            </a:r>
          </a:p>
          <a:p>
            <a:pPr marL="571500" indent="-571500">
              <a:lnSpc>
                <a:spcPct val="150000"/>
              </a:lnSpc>
              <a:buFont typeface="Arial" panose="020B0604020202020204" pitchFamily="34" charset="0"/>
              <a:buChar char="•"/>
            </a:pPr>
            <a:r>
              <a:rPr lang="es-ES" sz="2000" dirty="0">
                <a:solidFill>
                  <a:srgbClr val="000000"/>
                </a:solidFill>
                <a:latin typeface="Muli Extra Light Bold"/>
              </a:rPr>
              <a:t>La Gasolina que se adiciona a los despachos normalmente esta entre 180 y 300 galones</a:t>
            </a:r>
            <a:endParaRPr lang="en-US" sz="2000" dirty="0">
              <a:solidFill>
                <a:srgbClr val="000000"/>
              </a:solidFill>
              <a:latin typeface="Muli Extra Light Bold"/>
            </a:endParaRPr>
          </a:p>
          <a:p>
            <a:pPr marL="571500" indent="-571500">
              <a:lnSpc>
                <a:spcPct val="150000"/>
              </a:lnSpc>
              <a:buFont typeface="Arial" panose="020B0604020202020204" pitchFamily="34" charset="0"/>
              <a:buChar char="•"/>
            </a:pPr>
            <a:r>
              <a:rPr lang="es-ES" sz="2000" dirty="0">
                <a:solidFill>
                  <a:srgbClr val="000000"/>
                </a:solidFill>
                <a:latin typeface="Muli Extra Light Bold"/>
              </a:rPr>
              <a:t>El volumen de Alcohol puto que se entrega en cada despacho esta entre 7000 y 12000 galones</a:t>
            </a:r>
            <a:endParaRPr lang="en-US" sz="2000" dirty="0">
              <a:solidFill>
                <a:srgbClr val="000000"/>
              </a:solidFill>
              <a:latin typeface="Muli Extra Light Bold"/>
            </a:endParaRPr>
          </a:p>
          <a:p>
            <a:pPr marL="571500" indent="-571500">
              <a:lnSpc>
                <a:spcPct val="150000"/>
              </a:lnSpc>
              <a:buFont typeface="Arial" panose="020B0604020202020204" pitchFamily="34" charset="0"/>
              <a:buChar char="•"/>
            </a:pPr>
            <a:r>
              <a:rPr lang="es-ES" sz="2000" dirty="0">
                <a:solidFill>
                  <a:srgbClr val="000000"/>
                </a:solidFill>
                <a:latin typeface="Muli Extra Light Bold"/>
              </a:rPr>
              <a:t>El tiempo que tarda en realizarse un despacho normalmente esta entre 28 y 45 minutos.</a:t>
            </a:r>
            <a:endParaRPr lang="es-CO" sz="2000" dirty="0">
              <a:solidFill>
                <a:srgbClr val="000000"/>
              </a:solidFill>
              <a:latin typeface="Muli Extra Light Bold"/>
            </a:endParaRPr>
          </a:p>
        </p:txBody>
      </p:sp>
      <p:sp>
        <p:nvSpPr>
          <p:cNvPr id="6" name="TextBox 9">
            <a:extLst>
              <a:ext uri="{FF2B5EF4-FFF2-40B4-BE49-F238E27FC236}">
                <a16:creationId xmlns:a16="http://schemas.microsoft.com/office/drawing/2014/main" id="{F606DFAD-BDF1-AF5C-A265-38C25D90AFE3}"/>
              </a:ext>
            </a:extLst>
          </p:cNvPr>
          <p:cNvSpPr txBox="1"/>
          <p:nvPr/>
        </p:nvSpPr>
        <p:spPr>
          <a:xfrm>
            <a:off x="7322439" y="4809883"/>
            <a:ext cx="10480340" cy="667234"/>
          </a:xfrm>
          <a:prstGeom prst="rect">
            <a:avLst/>
          </a:prstGeom>
        </p:spPr>
        <p:txBody>
          <a:bodyPr wrap="square" lIns="0" tIns="0" rIns="0" bIns="0" rtlCol="0" anchor="t">
            <a:spAutoFit/>
          </a:bodyPr>
          <a:lstStyle/>
          <a:p>
            <a:pPr algn="just">
              <a:lnSpc>
                <a:spcPts val="2700"/>
              </a:lnSpc>
            </a:pPr>
            <a:r>
              <a:rPr lang="es-MX" sz="2000" dirty="0">
                <a:solidFill>
                  <a:srgbClr val="000000"/>
                </a:solidFill>
                <a:latin typeface="Muli Extra Light Bold"/>
              </a:rPr>
              <a:t>Se realizó la eliminación de datos atípicos, teniendo en cuenta la naturaleza del sistema, por lo tanto se aplicaron las siguientes condiciones al </a:t>
            </a:r>
            <a:r>
              <a:rPr lang="es-MX" sz="2000" dirty="0" err="1">
                <a:solidFill>
                  <a:srgbClr val="000000"/>
                </a:solidFill>
                <a:latin typeface="Muli Extra Light Bold"/>
              </a:rPr>
              <a:t>dataframe</a:t>
            </a:r>
            <a:endParaRPr lang="en-US" sz="2000" dirty="0">
              <a:solidFill>
                <a:srgbClr val="000000"/>
              </a:solidFill>
              <a:latin typeface="Muli Extra Light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a:grpSpLocks noChangeAspect="1"/>
          </p:cNvGrpSpPr>
          <p:nvPr/>
        </p:nvGrpSpPr>
        <p:grpSpPr>
          <a:xfrm>
            <a:off x="-4092918" y="1072463"/>
            <a:ext cx="8185837" cy="8185837"/>
            <a:chOff x="0" y="0"/>
            <a:chExt cx="1708150" cy="1708150"/>
          </a:xfrm>
          <a:solidFill>
            <a:srgbClr val="00B0F0">
              <a:alpha val="13000"/>
            </a:srgbClr>
          </a:solidFill>
        </p:grpSpPr>
        <p:sp>
          <p:nvSpPr>
            <p:cNvPr id="6" name="Freeform 6"/>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grpFill/>
          </p:spPr>
          <p:txBody>
            <a:bodyPr/>
            <a:lstStyle/>
            <a:p>
              <a:endParaRPr lang="es-CO"/>
            </a:p>
          </p:txBody>
        </p:sp>
      </p:grpSp>
      <p:sp>
        <p:nvSpPr>
          <p:cNvPr id="21" name="CuadroTexto 20"/>
          <p:cNvSpPr txBox="1"/>
          <p:nvPr/>
        </p:nvSpPr>
        <p:spPr>
          <a:xfrm>
            <a:off x="5325357" y="216068"/>
            <a:ext cx="7637284" cy="1015663"/>
          </a:xfrm>
          <a:prstGeom prst="rect">
            <a:avLst/>
          </a:prstGeom>
          <a:noFill/>
        </p:spPr>
        <p:txBody>
          <a:bodyPr wrap="none" rtlCol="0">
            <a:spAutoFit/>
          </a:bodyPr>
          <a:lstStyle/>
          <a:p>
            <a:r>
              <a:rPr lang="es-MX" sz="6000" b="1" dirty="0">
                <a:solidFill>
                  <a:srgbClr val="002060"/>
                </a:solidFill>
              </a:rPr>
              <a:t>Análisis de información</a:t>
            </a:r>
          </a:p>
        </p:txBody>
      </p:sp>
      <p:pic>
        <p:nvPicPr>
          <p:cNvPr id="77" name="Imagen 7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0" y="304863"/>
            <a:ext cx="2743200" cy="646963"/>
          </a:xfrm>
          <a:prstGeom prst="rect">
            <a:avLst/>
          </a:prstGeom>
        </p:spPr>
      </p:pic>
      <p:pic>
        <p:nvPicPr>
          <p:cNvPr id="1026" name="Picture 2">
            <a:extLst>
              <a:ext uri="{FF2B5EF4-FFF2-40B4-BE49-F238E27FC236}">
                <a16:creationId xmlns:a16="http://schemas.microsoft.com/office/drawing/2014/main" id="{6804501B-094A-F6E3-0775-AABE87A335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4200" y="1231731"/>
            <a:ext cx="10550172" cy="8839201"/>
          </a:xfrm>
          <a:prstGeom prst="rect">
            <a:avLst/>
          </a:prstGeom>
          <a:noFill/>
          <a:extLst>
            <a:ext uri="{909E8E84-426E-40DD-AFC4-6F175D3DCCD1}">
              <a14:hiddenFill xmlns:a14="http://schemas.microsoft.com/office/drawing/2010/main">
                <a:solidFill>
                  <a:srgbClr val="FFFFFF"/>
                </a:solidFill>
              </a14:hiddenFill>
            </a:ext>
          </a:extLst>
        </p:spPr>
      </p:pic>
      <p:sp>
        <p:nvSpPr>
          <p:cNvPr id="2" name="CuadroTexto 1">
            <a:extLst>
              <a:ext uri="{FF2B5EF4-FFF2-40B4-BE49-F238E27FC236}">
                <a16:creationId xmlns:a16="http://schemas.microsoft.com/office/drawing/2014/main" id="{17C56B5B-EC8E-F3F0-76CC-5F59F8C08A2B}"/>
              </a:ext>
            </a:extLst>
          </p:cNvPr>
          <p:cNvSpPr txBox="1"/>
          <p:nvPr/>
        </p:nvSpPr>
        <p:spPr>
          <a:xfrm>
            <a:off x="709275" y="8168148"/>
            <a:ext cx="5920126" cy="1938992"/>
          </a:xfrm>
          <a:prstGeom prst="rect">
            <a:avLst/>
          </a:prstGeom>
          <a:noFill/>
        </p:spPr>
        <p:txBody>
          <a:bodyPr wrap="square" rtlCol="0">
            <a:spAutoFit/>
          </a:bodyPr>
          <a:lstStyle/>
          <a:p>
            <a:r>
              <a:rPr lang="es-MX" sz="6000" b="1" dirty="0">
                <a:solidFill>
                  <a:srgbClr val="002060"/>
                </a:solidFill>
              </a:rPr>
              <a:t>Correlación entre variables</a:t>
            </a:r>
          </a:p>
        </p:txBody>
      </p:sp>
    </p:spTree>
    <p:extLst>
      <p:ext uri="{BB962C8B-B14F-4D97-AF65-F5344CB8AC3E}">
        <p14:creationId xmlns:p14="http://schemas.microsoft.com/office/powerpoint/2010/main" val="1512298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a:grpSpLocks noChangeAspect="1"/>
          </p:cNvGrpSpPr>
          <p:nvPr/>
        </p:nvGrpSpPr>
        <p:grpSpPr>
          <a:xfrm>
            <a:off x="-4092918" y="1072463"/>
            <a:ext cx="8185837" cy="8185837"/>
            <a:chOff x="0" y="0"/>
            <a:chExt cx="1708150" cy="1708150"/>
          </a:xfrm>
          <a:solidFill>
            <a:srgbClr val="00B0F0">
              <a:alpha val="13000"/>
            </a:srgbClr>
          </a:solidFill>
        </p:grpSpPr>
        <p:sp>
          <p:nvSpPr>
            <p:cNvPr id="6" name="Freeform 6"/>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grpFill/>
          </p:spPr>
          <p:txBody>
            <a:bodyPr/>
            <a:lstStyle/>
            <a:p>
              <a:endParaRPr lang="es-CO"/>
            </a:p>
          </p:txBody>
        </p:sp>
      </p:grpSp>
      <p:sp>
        <p:nvSpPr>
          <p:cNvPr id="21" name="CuadroTexto 20"/>
          <p:cNvSpPr txBox="1"/>
          <p:nvPr/>
        </p:nvSpPr>
        <p:spPr>
          <a:xfrm>
            <a:off x="5325357" y="216068"/>
            <a:ext cx="7637284" cy="1015663"/>
          </a:xfrm>
          <a:prstGeom prst="rect">
            <a:avLst/>
          </a:prstGeom>
          <a:noFill/>
        </p:spPr>
        <p:txBody>
          <a:bodyPr wrap="none" rtlCol="0">
            <a:spAutoFit/>
          </a:bodyPr>
          <a:lstStyle/>
          <a:p>
            <a:r>
              <a:rPr lang="es-MX" sz="6000" b="1" dirty="0">
                <a:solidFill>
                  <a:srgbClr val="002060"/>
                </a:solidFill>
              </a:rPr>
              <a:t>Análisis de información</a:t>
            </a:r>
          </a:p>
        </p:txBody>
      </p:sp>
      <p:pic>
        <p:nvPicPr>
          <p:cNvPr id="77" name="Imagen 7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0" y="304863"/>
            <a:ext cx="2743200" cy="646963"/>
          </a:xfrm>
          <a:prstGeom prst="rect">
            <a:avLst/>
          </a:prstGeom>
        </p:spPr>
      </p:pic>
      <p:sp>
        <p:nvSpPr>
          <p:cNvPr id="2" name="CuadroTexto 1">
            <a:extLst>
              <a:ext uri="{FF2B5EF4-FFF2-40B4-BE49-F238E27FC236}">
                <a16:creationId xmlns:a16="http://schemas.microsoft.com/office/drawing/2014/main" id="{17C56B5B-EC8E-F3F0-76CC-5F59F8C08A2B}"/>
              </a:ext>
            </a:extLst>
          </p:cNvPr>
          <p:cNvSpPr txBox="1"/>
          <p:nvPr/>
        </p:nvSpPr>
        <p:spPr>
          <a:xfrm>
            <a:off x="1752600" y="8490125"/>
            <a:ext cx="15699285" cy="1938992"/>
          </a:xfrm>
          <a:prstGeom prst="rect">
            <a:avLst/>
          </a:prstGeom>
          <a:noFill/>
        </p:spPr>
        <p:txBody>
          <a:bodyPr wrap="square" rtlCol="0">
            <a:spAutoFit/>
          </a:bodyPr>
          <a:lstStyle/>
          <a:p>
            <a:pPr algn="ctr"/>
            <a:r>
              <a:rPr lang="es-MX" sz="6000" b="1" dirty="0">
                <a:solidFill>
                  <a:srgbClr val="002060"/>
                </a:solidFill>
              </a:rPr>
              <a:t>Dispersión de Volumen Despachado por Tiempo de despacho por cada brazo.</a:t>
            </a:r>
          </a:p>
        </p:txBody>
      </p:sp>
      <p:pic>
        <p:nvPicPr>
          <p:cNvPr id="3" name="Imagen 2">
            <a:extLst>
              <a:ext uri="{FF2B5EF4-FFF2-40B4-BE49-F238E27FC236}">
                <a16:creationId xmlns:a16="http://schemas.microsoft.com/office/drawing/2014/main" id="{2A167662-23BD-384F-7A59-8CC3529C17E8}"/>
              </a:ext>
            </a:extLst>
          </p:cNvPr>
          <p:cNvPicPr>
            <a:picLocks noChangeAspect="1"/>
          </p:cNvPicPr>
          <p:nvPr/>
        </p:nvPicPr>
        <p:blipFill>
          <a:blip r:embed="rId3"/>
          <a:stretch>
            <a:fillRect/>
          </a:stretch>
        </p:blipFill>
        <p:spPr>
          <a:xfrm>
            <a:off x="3847057" y="1103189"/>
            <a:ext cx="10630992" cy="7469311"/>
          </a:xfrm>
          <a:prstGeom prst="rect">
            <a:avLst/>
          </a:prstGeom>
        </p:spPr>
      </p:pic>
    </p:spTree>
    <p:extLst>
      <p:ext uri="{BB962C8B-B14F-4D97-AF65-F5344CB8AC3E}">
        <p14:creationId xmlns:p14="http://schemas.microsoft.com/office/powerpoint/2010/main" val="787584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5"/>
          <p:cNvGrpSpPr>
            <a:grpSpLocks noChangeAspect="1"/>
          </p:cNvGrpSpPr>
          <p:nvPr/>
        </p:nvGrpSpPr>
        <p:grpSpPr>
          <a:xfrm>
            <a:off x="-4092918" y="1072463"/>
            <a:ext cx="8185837" cy="8185837"/>
            <a:chOff x="0" y="0"/>
            <a:chExt cx="1708150" cy="1708150"/>
          </a:xfrm>
          <a:solidFill>
            <a:srgbClr val="00B0F0">
              <a:alpha val="13000"/>
            </a:srgbClr>
          </a:solidFill>
        </p:grpSpPr>
        <p:sp>
          <p:nvSpPr>
            <p:cNvPr id="6" name="Freeform 6"/>
            <p:cNvSpPr/>
            <p:nvPr/>
          </p:nvSpPr>
          <p:spPr>
            <a:xfrm>
              <a:off x="0" y="0"/>
              <a:ext cx="1708150" cy="1708150"/>
            </a:xfrm>
            <a:custGeom>
              <a:avLst/>
              <a:gdLst/>
              <a:ahLst/>
              <a:cxnLst/>
              <a:rect l="l" t="t" r="r" b="b"/>
              <a:pathLst>
                <a:path w="1708150" h="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grpFill/>
          </p:spPr>
          <p:txBody>
            <a:bodyPr/>
            <a:lstStyle/>
            <a:p>
              <a:endParaRPr lang="es-CO"/>
            </a:p>
          </p:txBody>
        </p:sp>
      </p:grpSp>
      <p:sp>
        <p:nvSpPr>
          <p:cNvPr id="21" name="CuadroTexto 20"/>
          <p:cNvSpPr txBox="1"/>
          <p:nvPr/>
        </p:nvSpPr>
        <p:spPr>
          <a:xfrm>
            <a:off x="5325357" y="216068"/>
            <a:ext cx="7637284" cy="1015663"/>
          </a:xfrm>
          <a:prstGeom prst="rect">
            <a:avLst/>
          </a:prstGeom>
          <a:noFill/>
        </p:spPr>
        <p:txBody>
          <a:bodyPr wrap="none" rtlCol="0">
            <a:spAutoFit/>
          </a:bodyPr>
          <a:lstStyle/>
          <a:p>
            <a:r>
              <a:rPr lang="es-MX" sz="6000" b="1" dirty="0">
                <a:solidFill>
                  <a:srgbClr val="002060"/>
                </a:solidFill>
              </a:rPr>
              <a:t>Análisis de información</a:t>
            </a:r>
          </a:p>
        </p:txBody>
      </p:sp>
      <p:pic>
        <p:nvPicPr>
          <p:cNvPr id="77" name="Imagen 7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0" y="304863"/>
            <a:ext cx="2743200" cy="646963"/>
          </a:xfrm>
          <a:prstGeom prst="rect">
            <a:avLst/>
          </a:prstGeom>
        </p:spPr>
      </p:pic>
      <p:sp>
        <p:nvSpPr>
          <p:cNvPr id="2" name="CuadroTexto 1">
            <a:extLst>
              <a:ext uri="{FF2B5EF4-FFF2-40B4-BE49-F238E27FC236}">
                <a16:creationId xmlns:a16="http://schemas.microsoft.com/office/drawing/2014/main" id="{17C56B5B-EC8E-F3F0-76CC-5F59F8C08A2B}"/>
              </a:ext>
            </a:extLst>
          </p:cNvPr>
          <p:cNvSpPr txBox="1"/>
          <p:nvPr/>
        </p:nvSpPr>
        <p:spPr>
          <a:xfrm>
            <a:off x="2552699" y="9055269"/>
            <a:ext cx="13182600" cy="1015663"/>
          </a:xfrm>
          <a:prstGeom prst="rect">
            <a:avLst/>
          </a:prstGeom>
          <a:noFill/>
        </p:spPr>
        <p:txBody>
          <a:bodyPr wrap="square" rtlCol="0">
            <a:spAutoFit/>
          </a:bodyPr>
          <a:lstStyle/>
          <a:p>
            <a:r>
              <a:rPr lang="es-MX" sz="6000" b="1" dirty="0">
                <a:solidFill>
                  <a:srgbClr val="002060"/>
                </a:solidFill>
              </a:rPr>
              <a:t>Volumen despachado por año por brazo</a:t>
            </a:r>
          </a:p>
        </p:txBody>
      </p:sp>
      <p:pic>
        <p:nvPicPr>
          <p:cNvPr id="2050" name="Picture 2">
            <a:extLst>
              <a:ext uri="{FF2B5EF4-FFF2-40B4-BE49-F238E27FC236}">
                <a16:creationId xmlns:a16="http://schemas.microsoft.com/office/drawing/2014/main" id="{8B9B4668-F7B8-9873-853A-C9CD5252A5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2830" y="1231731"/>
            <a:ext cx="11082338" cy="7864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7763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onitor xmlns="ec849c18-3673-4c68-a61c-99c8a7bcedb1"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780DAA6A5F65240858C4CC05BF52F7A" ma:contentTypeVersion="14" ma:contentTypeDescription="Create a new document." ma:contentTypeScope="" ma:versionID="4780d78d6da40bb10480466c69bd3b53">
  <xsd:schema xmlns:xsd="http://www.w3.org/2001/XMLSchema" xmlns:xs="http://www.w3.org/2001/XMLSchema" xmlns:p="http://schemas.microsoft.com/office/2006/metadata/properties" xmlns:ns2="ec849c18-3673-4c68-a61c-99c8a7bcedb1" xmlns:ns3="18398d7f-f2f4-499c-983f-867f5aa36258" targetNamespace="http://schemas.microsoft.com/office/2006/metadata/properties" ma:root="true" ma:fieldsID="28ea8d2bf5116ec42cda4ba53e6c427c" ns2:_="" ns3:_="">
    <xsd:import namespace="ec849c18-3673-4c68-a61c-99c8a7bcedb1"/>
    <xsd:import namespace="18398d7f-f2f4-499c-983f-867f5aa3625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onitor"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c849c18-3673-4c68-a61c-99c8a7bcedb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onitor" ma:index="20" nillable="true" ma:displayName="Monitor" ma:format="Dropdown" ma:internalName="Monitor">
      <xsd:simpleType>
        <xsd:restriction base="dms:Text">
          <xsd:maxLength value="255"/>
        </xsd:restriction>
      </xsd:simpleType>
    </xsd:element>
    <xsd:element name="MediaServiceLocation" ma:index="21"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8398d7f-f2f4-499c-983f-867f5aa36258"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68A970-F792-4257-BED8-A1D64F498156}">
  <ds:schemaRefs>
    <ds:schemaRef ds:uri="http://schemas.microsoft.com/sharepoint/v3/contenttype/forms"/>
  </ds:schemaRefs>
</ds:datastoreItem>
</file>

<file path=customXml/itemProps2.xml><?xml version="1.0" encoding="utf-8"?>
<ds:datastoreItem xmlns:ds="http://schemas.openxmlformats.org/officeDocument/2006/customXml" ds:itemID="{2E5418D4-1AF4-4C26-9814-D486635B401F}">
  <ds:schemaRefs>
    <ds:schemaRef ds:uri="http://purl.org/dc/elements/1.1/"/>
    <ds:schemaRef ds:uri="http://schemas.microsoft.com/office/2006/metadata/properties"/>
    <ds:schemaRef ds:uri="ec849c18-3673-4c68-a61c-99c8a7bcedb1"/>
    <ds:schemaRef ds:uri="http://schemas.microsoft.com/office/infopath/2007/PartnerControls"/>
    <ds:schemaRef ds:uri="http://schemas.openxmlformats.org/package/2006/metadata/core-properties"/>
    <ds:schemaRef ds:uri="http://schemas.microsoft.com/office/2006/documentManagement/types"/>
    <ds:schemaRef ds:uri="http://www.w3.org/XML/1998/namespace"/>
    <ds:schemaRef ds:uri="18398d7f-f2f4-499c-983f-867f5aa36258"/>
    <ds:schemaRef ds:uri="http://purl.org/dc/dcmitype/"/>
    <ds:schemaRef ds:uri="http://purl.org/dc/terms/"/>
  </ds:schemaRefs>
</ds:datastoreItem>
</file>

<file path=customXml/itemProps3.xml><?xml version="1.0" encoding="utf-8"?>
<ds:datastoreItem xmlns:ds="http://schemas.openxmlformats.org/officeDocument/2006/customXml" ds:itemID="{ADD887B3-6B71-4E73-8855-7A00B78994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c849c18-3673-4c68-a61c-99c8a7bcedb1"/>
    <ds:schemaRef ds:uri="18398d7f-f2f4-499c-983f-867f5aa3625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648</TotalTime>
  <Words>463</Words>
  <Application>Microsoft Office PowerPoint</Application>
  <PresentationFormat>Personalizado</PresentationFormat>
  <Paragraphs>32</Paragraphs>
  <Slides>11</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11</vt:i4>
      </vt:variant>
    </vt:vector>
  </HeadingPairs>
  <TitlesOfParts>
    <vt:vector size="16" baseType="lpstr">
      <vt:lpstr>Muli Extra Light Bold</vt:lpstr>
      <vt:lpstr>Calibri</vt:lpstr>
      <vt:lpstr>Arial</vt:lpstr>
      <vt:lpstr>Muli Regular Bold</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PPT-PROPUESTA2</dc:title>
  <dc:creator>Sergio Andres Velasquez Reina</dc:creator>
  <cp:lastModifiedBy>ManueL F. Sarmiento Marquez</cp:lastModifiedBy>
  <cp:revision>85</cp:revision>
  <dcterms:created xsi:type="dcterms:W3CDTF">2006-08-16T00:00:00Z</dcterms:created>
  <dcterms:modified xsi:type="dcterms:W3CDTF">2023-09-11T02:24:42Z</dcterms:modified>
  <dc:identifier>DAEmZXP0Zsc</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0x0101004780DAA6A5F65240858C4CC05BF52F7A</vt:lpwstr>
  </property>
</Properties>
</file>

<file path=docProps/thumbnail.jpeg>
</file>